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65" r:id="rId2"/>
    <p:sldId id="256" r:id="rId3"/>
    <p:sldId id="257" r:id="rId4"/>
    <p:sldId id="258" r:id="rId5"/>
    <p:sldId id="259" r:id="rId6"/>
    <p:sldId id="267" r:id="rId7"/>
  </p:sldIdLst>
  <p:sldSz cx="9144000" cy="6858000" type="screen4x3"/>
  <p:notesSz cx="6742113" cy="9872663"/>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3" d="100"/>
          <a:sy n="43" d="100"/>
        </p:scale>
        <p:origin x="414"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عنوان 28"/>
          <p:cNvSpPr>
            <a:spLocks noGrp="1"/>
          </p:cNvSpPr>
          <p:nvPr>
            <p:ph type="ctrTitle"/>
          </p:nvPr>
        </p:nvSpPr>
        <p:spPr>
          <a:xfrm>
            <a:off x="381000" y="4853411"/>
            <a:ext cx="8458200" cy="1222375"/>
          </a:xfrm>
        </p:spPr>
        <p:txBody>
          <a:bodyPr anchor="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16" name="عنصر نائب للتاريخ 15"/>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2" name="عنصر نائب للتذييل 1"/>
          <p:cNvSpPr>
            <a:spLocks noGrp="1"/>
          </p:cNvSpPr>
          <p:nvPr>
            <p:ph type="ftr" sz="quarter" idx="11"/>
          </p:nvPr>
        </p:nvSpPr>
        <p:spPr/>
        <p:txBody>
          <a:bodyPr/>
          <a:lstStyle/>
          <a:p>
            <a:endParaRPr lang="ar-IQ"/>
          </a:p>
        </p:txBody>
      </p:sp>
      <p:sp>
        <p:nvSpPr>
          <p:cNvPr id="15" name="عنصر نائب لرقم الشريحة 14"/>
          <p:cNvSpPr>
            <a:spLocks noGrp="1"/>
          </p:cNvSpPr>
          <p:nvPr>
            <p:ph type="sldNum" sz="quarter" idx="12"/>
          </p:nvPr>
        </p:nvSpPr>
        <p:spPr>
          <a:xfrm>
            <a:off x="8229600" y="6473952"/>
            <a:ext cx="758952" cy="246888"/>
          </a:xfrm>
        </p:spPr>
        <p:txBody>
          <a:bodyPr/>
          <a:lstStyle/>
          <a:p>
            <a:fld id="{79A181AF-E2FB-4DC2-A8D8-7BB29C1EC037}"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9A181AF-E2FB-4DC2-A8D8-7BB29C1EC037}"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9A181AF-E2FB-4DC2-A8D8-7BB29C1EC037}"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kumimoji="0" lang="ar-SA" smtClean="0"/>
              <a:t>انقر لتحرير نمط العنوان الرئيسي</a:t>
            </a:r>
            <a:endParaRPr kumimoji="0" lang="en-US"/>
          </a:p>
        </p:txBody>
      </p:sp>
      <p:sp>
        <p:nvSpPr>
          <p:cNvPr id="27" name="عنصر نائب للمحتوى 26"/>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19" name="عنصر نائب للتذييل 18"/>
          <p:cNvSpPr>
            <a:spLocks noGrp="1"/>
          </p:cNvSpPr>
          <p:nvPr>
            <p:ph type="ftr" sz="quarter" idx="11"/>
          </p:nvPr>
        </p:nvSpPr>
        <p:spPr>
          <a:xfrm>
            <a:off x="3581400" y="76200"/>
            <a:ext cx="2895600" cy="288925"/>
          </a:xfrm>
        </p:spPr>
        <p:txBody>
          <a:bodyPr/>
          <a:lstStyle/>
          <a:p>
            <a:endParaRPr lang="ar-IQ"/>
          </a:p>
        </p:txBody>
      </p:sp>
      <p:sp>
        <p:nvSpPr>
          <p:cNvPr id="16" name="عنصر نائب لرقم الشريحة 15"/>
          <p:cNvSpPr>
            <a:spLocks noGrp="1"/>
          </p:cNvSpPr>
          <p:nvPr>
            <p:ph type="sldNum" sz="quarter" idx="12"/>
          </p:nvPr>
        </p:nvSpPr>
        <p:spPr>
          <a:xfrm>
            <a:off x="8229600" y="6473952"/>
            <a:ext cx="758952" cy="246888"/>
          </a:xfrm>
        </p:spPr>
        <p:txBody>
          <a:bodyPr/>
          <a:lstStyle/>
          <a:p>
            <a:fld id="{79A181AF-E2FB-4DC2-A8D8-7BB29C1EC037}"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9" name="عنصر نائب للتاريخ 18"/>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11" name="عنصر نائب للتذييل 10"/>
          <p:cNvSpPr>
            <a:spLocks noGrp="1"/>
          </p:cNvSpPr>
          <p:nvPr>
            <p:ph type="ftr" sz="quarter" idx="11"/>
          </p:nvPr>
        </p:nvSpPr>
        <p:spPr/>
        <p:txBody>
          <a:bodyPr/>
          <a:lstStyle/>
          <a:p>
            <a:endParaRPr lang="ar-IQ"/>
          </a:p>
        </p:txBody>
      </p:sp>
      <p:sp>
        <p:nvSpPr>
          <p:cNvPr id="16" name="عنصر نائب لرقم الشريحة 15"/>
          <p:cNvSpPr>
            <a:spLocks noGrp="1"/>
          </p:cNvSpPr>
          <p:nvPr>
            <p:ph type="sldNum" sz="quarter" idx="12"/>
          </p:nvPr>
        </p:nvSpPr>
        <p:spPr/>
        <p:txBody>
          <a:bodyPr/>
          <a:lstStyle/>
          <a:p>
            <a:fld id="{79A181AF-E2FB-4DC2-A8D8-7BB29C1EC037}" type="slidenum">
              <a:rPr lang="ar-IQ" smtClean="0"/>
              <a:pPr/>
              <a:t>‹#›</a:t>
            </a:fld>
            <a:endParaRPr lang="ar-IQ"/>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10" name="عنصر نائب للتذييل 9"/>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79A181AF-E2FB-4DC2-A8D8-7BB29C1EC037}"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9" name="عنوان 28"/>
          <p:cNvSpPr>
            <a:spLocks noGrp="1"/>
          </p:cNvSpPr>
          <p:nvPr>
            <p:ph type="title"/>
          </p:nvPr>
        </p:nvSpPr>
        <p:spPr>
          <a:xfrm>
            <a:off x="304800" y="5410200"/>
            <a:ext cx="8610600" cy="882650"/>
          </a:xfrm>
        </p:spPr>
        <p:txBody>
          <a:bodyPr anchor="ctr"/>
          <a:lstStyle>
            <a:lvl1pPr>
              <a:defRPr/>
            </a:lvl1p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229600" y="6477000"/>
            <a:ext cx="762000" cy="246888"/>
          </a:xfrm>
        </p:spPr>
        <p:txBody>
          <a:bodyPr/>
          <a:lstStyle/>
          <a:p>
            <a:fld id="{79A181AF-E2FB-4DC2-A8D8-7BB29C1EC037}" type="slidenum">
              <a:rPr lang="ar-IQ" smtClean="0"/>
              <a:pPr/>
              <a:t>‹#›</a:t>
            </a:fld>
            <a:endParaRPr lang="ar-IQ"/>
          </a:p>
        </p:txBody>
      </p:sp>
      <p:sp>
        <p:nvSpPr>
          <p:cNvPr id="1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21" name="عنصر نائب للتذييل 20"/>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9A181AF-E2FB-4DC2-A8D8-7BB29C1EC037}"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24" name="عنصر نائب للتذييل 23"/>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9A181AF-E2FB-4DC2-A8D8-7BB29C1EC037}"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رابط مستقيم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عنوان 11"/>
          <p:cNvSpPr>
            <a:spLocks noGrp="1"/>
          </p:cNvSpPr>
          <p:nvPr>
            <p:ph type="title"/>
          </p:nvPr>
        </p:nvSpPr>
        <p:spPr>
          <a:xfrm>
            <a:off x="457200" y="5486400"/>
            <a:ext cx="8458200" cy="520700"/>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29" name="عنصر نائب للتذييل 28"/>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9A181AF-E2FB-4DC2-A8D8-7BB29C1EC037}"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smtClean="0"/>
              <a:t>انقر فوق الرمز لإضافة صورة</a:t>
            </a:r>
            <a:endParaRPr kumimoji="0" lang="en-US" dirty="0"/>
          </a:p>
        </p:txBody>
      </p:sp>
      <p:sp>
        <p:nvSpPr>
          <p:cNvPr id="7" name="عنصر نائب للتاريخ 6"/>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79A181AF-E2FB-4DC2-A8D8-7BB29C1EC037}" type="slidenum">
              <a:rPr lang="ar-IQ" smtClean="0"/>
              <a:pPr/>
              <a:t>‹#›</a:t>
            </a:fld>
            <a:endParaRPr lang="ar-IQ"/>
          </a:p>
        </p:txBody>
      </p:sp>
      <p:sp>
        <p:nvSpPr>
          <p:cNvPr id="17"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عنصر نائب للنص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8DEC5559-B8C2-489F-A6F8-D70EA7D5994A}" type="datetimeFigureOut">
              <a:rPr lang="ar-IQ" smtClean="0"/>
              <a:pPr/>
              <a:t>02/04/1441</a:t>
            </a:fld>
            <a:endParaRPr lang="ar-IQ"/>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IQ"/>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9A181AF-E2FB-4DC2-A8D8-7BB29C1EC037}" type="slidenum">
              <a:rPr lang="ar-IQ" smtClean="0"/>
              <a:pPr/>
              <a:t>‹#›</a:t>
            </a:fld>
            <a:endParaRPr lang="ar-IQ"/>
          </a:p>
        </p:txBody>
      </p:sp>
      <p:sp>
        <p:nvSpPr>
          <p:cNvPr id="10"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مادة تاريخ الفكر الاقتصادي/ المرحلة الثانية </a:t>
            </a:r>
            <a:endParaRPr lang="ar-IQ" dirty="0"/>
          </a:p>
        </p:txBody>
      </p:sp>
      <p:sp>
        <p:nvSpPr>
          <p:cNvPr id="3" name="عنوان فرعي 2"/>
          <p:cNvSpPr>
            <a:spLocks noGrp="1"/>
          </p:cNvSpPr>
          <p:nvPr>
            <p:ph type="subTitle" idx="1"/>
          </p:nvPr>
        </p:nvSpPr>
        <p:spPr/>
        <p:txBody>
          <a:bodyPr>
            <a:normAutofit/>
          </a:bodyPr>
          <a:lstStyle/>
          <a:p>
            <a:r>
              <a:rPr lang="ar-IQ" sz="4400" b="1" dirty="0" smtClean="0">
                <a:solidFill>
                  <a:schemeClr val="tx1"/>
                </a:solidFill>
              </a:rPr>
              <a:t>إعداد :م .علياء حسين خلف </a:t>
            </a:r>
            <a:endParaRPr lang="ar-IQ" sz="4400" b="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642918"/>
            <a:ext cx="8640960" cy="4370258"/>
          </a:xfrm>
        </p:spPr>
        <p:txBody>
          <a:bodyPr>
            <a:normAutofit fontScale="92500"/>
          </a:bodyPr>
          <a:lstStyle/>
          <a:p>
            <a:pPr algn="justLow"/>
            <a:r>
              <a:rPr lang="ar-IQ" sz="3200" b="1" dirty="0">
                <a:solidFill>
                  <a:srgbClr val="002060"/>
                </a:solidFill>
              </a:rPr>
              <a:t>مصطلح التجاريون </a:t>
            </a:r>
          </a:p>
          <a:p>
            <a:pPr algn="justLow"/>
            <a:r>
              <a:rPr lang="ar-IQ" sz="3200" b="1" dirty="0">
                <a:solidFill>
                  <a:srgbClr val="002060"/>
                </a:solidFill>
              </a:rPr>
              <a:t>يطلق مصطلح التجاريون على جميع الكتاب الذين ساهموا في وضع السياسة الاقتصادية التي سادت في عصر الرأسمالية التجارية في بلدان اوروبا الغربية من بداية القرن السادس عشر إلى نهاية الربع الثالث من القرن الثامن عشر أي (1500- 1775) وحل عصر الرأسمالية التجارية في أعقاب انهيار النظام الاقطاعي وظل حتى بداية عصر الرأسمالية الصناعية .</a:t>
            </a:r>
            <a:endParaRPr lang="ar-IQ" sz="3200" b="1" dirty="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stretch>
            <a:fillRect/>
          </a:stretch>
        </p:blipFill>
        <p:spPr>
          <a:xfrm>
            <a:off x="539552" y="548680"/>
            <a:ext cx="7920879" cy="554461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755576" y="1628800"/>
            <a:ext cx="7704856" cy="3231654"/>
          </a:xfrm>
          <a:prstGeom prst="rect">
            <a:avLst/>
          </a:prstGeom>
        </p:spPr>
        <p:txBody>
          <a:bodyPr wrap="square">
            <a:spAutoFit/>
          </a:bodyPr>
          <a:lstStyle/>
          <a:p>
            <a:endParaRPr lang="ar-IQ" dirty="0"/>
          </a:p>
          <a:p>
            <a:endParaRPr lang="ar-IQ" dirty="0"/>
          </a:p>
          <a:p>
            <a:pPr algn="justLow"/>
            <a:r>
              <a:rPr lang="ar-IQ" sz="2800" b="1" dirty="0" smtClean="0"/>
              <a:t>1-السياسة </a:t>
            </a:r>
            <a:r>
              <a:rPr lang="ar-IQ" sz="2800" b="1" dirty="0"/>
              <a:t>التجارية الاسبانية ( السياسة المعدنية ).</a:t>
            </a:r>
          </a:p>
          <a:p>
            <a:pPr algn="justLow"/>
            <a:r>
              <a:rPr lang="ar-IQ" sz="2800" b="1" dirty="0" smtClean="0"/>
              <a:t>2-السياسة </a:t>
            </a:r>
            <a:r>
              <a:rPr lang="ar-IQ" sz="2800" b="1" dirty="0"/>
              <a:t>التجارية الفرنسية ( السياسة الصناعية</a:t>
            </a:r>
            <a:r>
              <a:rPr lang="ar-IQ" sz="2800" b="1" dirty="0" smtClean="0"/>
              <a:t>).</a:t>
            </a:r>
          </a:p>
          <a:p>
            <a:pPr algn="justLow"/>
            <a:r>
              <a:rPr lang="ar-IQ" sz="2800" b="1" dirty="0" smtClean="0"/>
              <a:t> </a:t>
            </a:r>
            <a:r>
              <a:rPr lang="ar-IQ" sz="2800" b="1" dirty="0"/>
              <a:t>3- السياسة التجارية الانجليزية ( السياسة التجارية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23528" y="0"/>
            <a:ext cx="8208912" cy="6555641"/>
          </a:xfrm>
          <a:prstGeom prst="rect">
            <a:avLst/>
          </a:prstGeom>
        </p:spPr>
        <p:txBody>
          <a:bodyPr wrap="square">
            <a:spAutoFit/>
          </a:bodyPr>
          <a:lstStyle/>
          <a:p>
            <a:pPr algn="justLow"/>
            <a:r>
              <a:rPr lang="ar-IQ" sz="2800" b="1" dirty="0"/>
              <a:t>الجوانب الايجابية </a:t>
            </a:r>
          </a:p>
          <a:p>
            <a:pPr algn="justLow"/>
            <a:r>
              <a:rPr lang="ar-IQ" sz="2800" b="1" dirty="0" smtClean="0"/>
              <a:t>1-كان </a:t>
            </a:r>
            <a:r>
              <a:rPr lang="ar-IQ" sz="2800" b="1" dirty="0"/>
              <a:t>للمذهب التجاري الفضل في تخليص الأفكار الاقتصادية من الطابع الديني والأخلاقي بصورة نهائية . وثم ربط هذه الأفكار بالسياسة والظروف الاقتصادية . </a:t>
            </a:r>
          </a:p>
          <a:p>
            <a:pPr algn="justLow"/>
            <a:r>
              <a:rPr lang="ar-IQ" sz="2800" b="1" dirty="0" smtClean="0"/>
              <a:t>2-أن </a:t>
            </a:r>
            <a:r>
              <a:rPr lang="ar-IQ" sz="2800" b="1" dirty="0"/>
              <a:t>الأفكار الاقتصادية التي أقرتها المدرسة التجارية جاءت مناسبة للظروف التاريخية التي نشأت فيها . فهي تمثل مرحلة وسطى بين العصر الإقطاعي والعصر الرأسمالي بوجود دولة قوية تقضى بها على سلطة الإقطاع فساهمت في قيام الدولة الحديثة من الناحية السياسية . </a:t>
            </a:r>
          </a:p>
          <a:p>
            <a:pPr algn="justLow"/>
            <a:r>
              <a:rPr lang="ar-IQ" sz="2800" b="1" dirty="0" smtClean="0"/>
              <a:t>3-كانت </a:t>
            </a:r>
            <a:r>
              <a:rPr lang="ar-IQ" sz="2800" b="1" dirty="0"/>
              <a:t>أفكار المدرسة التجارية سبباً في ازدهار التجارة والصناعة على وجه خاص ،  بعد أن كان المجتمع مجتمعاً زراعياً ، وكانت الصناعة والتجارة ذات دوراً هامشياً </a:t>
            </a:r>
            <a:endParaRPr lang="ar-IQ" sz="28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58847"/>
            <a:ext cx="9144000" cy="6555641"/>
          </a:xfrm>
          <a:prstGeom prst="rect">
            <a:avLst/>
          </a:prstGeom>
        </p:spPr>
        <p:txBody>
          <a:bodyPr wrap="square">
            <a:spAutoFit/>
          </a:bodyPr>
          <a:lstStyle/>
          <a:p>
            <a:pPr algn="justLow"/>
            <a:r>
              <a:rPr lang="ar-IQ" sz="2800" b="1" dirty="0"/>
              <a:t>الجوانب السلبية </a:t>
            </a:r>
          </a:p>
          <a:p>
            <a:pPr algn="justLow"/>
            <a:r>
              <a:rPr lang="ar-IQ" sz="2800" b="1" dirty="0" smtClean="0"/>
              <a:t>1-فمن </a:t>
            </a:r>
            <a:r>
              <a:rPr lang="ar-IQ" sz="2800" b="1" dirty="0"/>
              <a:t>جهة تركيز الثروة في كونها مقدار ما تحوزه الدولة من الذهب والفضة يخالف الحقيقة ، إذ أن الثروة تتمثل في الإنتاج . </a:t>
            </a:r>
          </a:p>
          <a:p>
            <a:pPr algn="justLow"/>
            <a:r>
              <a:rPr lang="ar-IQ" sz="2800" b="1" dirty="0" smtClean="0"/>
              <a:t>2-أن </a:t>
            </a:r>
            <a:r>
              <a:rPr lang="ar-IQ" sz="2800" b="1" dirty="0"/>
              <a:t>قولهم بضرورة أن يكون الميزان التجاري في حالة فائض إيجابي بمعنى أن تكون الصادرات دائماً أكبر من الواردات حتى تكون نسبة دخول المعادن النفيسة إلى الداخل أكبر من نسبة خروجها ، وهو قول غير صحيح وهذا ما قالت به النظرية الكمية في  قيمة النقود . إذ أن زيادة دخول المعادن النفيسة إلى الداخل من شأنه أن يؤدي ، في حالة عدم زيادة الإنتاج بنفس النسبة </a:t>
            </a:r>
            <a:endParaRPr lang="ar-IQ" sz="2800" b="1" dirty="0" smtClean="0"/>
          </a:p>
          <a:p>
            <a:pPr algn="justLow"/>
            <a:r>
              <a:rPr lang="ar-IQ" sz="2800" b="1" smtClean="0"/>
              <a:t>3-أن </a:t>
            </a:r>
            <a:r>
              <a:rPr lang="ar-IQ" sz="2800" b="1" dirty="0"/>
              <a:t>أفكارهم تنبع من حماية أصحاب المصلحة التجارية وخاصة الشركات التجارية الكبرى ، مثل شركة الهند الشرقية ، مما يعني حماية مصالح فئة معينة وليس مصالح  كل أفراد الشعب . </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181</TotalTime>
  <Words>308</Words>
  <Application>Microsoft Office PowerPoint</Application>
  <PresentationFormat>عرض على الشاشة (3:4)‏</PresentationFormat>
  <Paragraphs>17</Paragraphs>
  <Slides>6</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6</vt:i4>
      </vt:variant>
    </vt:vector>
  </HeadingPairs>
  <TitlesOfParts>
    <vt:vector size="11" baseType="lpstr">
      <vt:lpstr>Franklin Gothic Book</vt:lpstr>
      <vt:lpstr>Franklin Gothic Medium</vt:lpstr>
      <vt:lpstr>Tahoma</vt:lpstr>
      <vt:lpstr>Wingdings 2</vt:lpstr>
      <vt:lpstr>رحلة</vt:lpstr>
      <vt:lpstr>مادة تاريخ الفكر الاقتصادي/ المرحلة الثانية </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By DR.Ahmed Saker 2o1O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TAS</dc:creator>
  <cp:lastModifiedBy>win-7</cp:lastModifiedBy>
  <cp:revision>26</cp:revision>
  <dcterms:created xsi:type="dcterms:W3CDTF">2018-04-02T18:41:30Z</dcterms:created>
  <dcterms:modified xsi:type="dcterms:W3CDTF">2019-11-29T18:50:33Z</dcterms:modified>
</cp:coreProperties>
</file>